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56" r:id="rId2"/>
    <p:sldId id="1057" r:id="rId3"/>
    <p:sldId id="1055" r:id="rId4"/>
    <p:sldId id="10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8" autoAdjust="0"/>
    <p:restoredTop sz="82346" autoAdjust="0"/>
  </p:normalViewPr>
  <p:slideViewPr>
    <p:cSldViewPr>
      <p:cViewPr varScale="1">
        <p:scale>
          <a:sx n="76" d="100"/>
          <a:sy n="76" d="100"/>
        </p:scale>
        <p:origin x="4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7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7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C375-5259-4272-ADB1-8082193E04D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6D89-E71A-47CD-89CC-A57E0A6D4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8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27590"/>
            <a:ext cx="8763000" cy="6541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Asking Questions of Continuous Data </a:t>
            </a:r>
            <a:endParaRPr lang="en-US" sz="36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184456" y="519685"/>
            <a:ext cx="1348644" cy="3240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01926" y="519685"/>
            <a:ext cx="1276282" cy="3324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itle 1"/>
          <p:cNvSpPr txBox="1">
            <a:spLocks/>
          </p:cNvSpPr>
          <p:nvPr/>
        </p:nvSpPr>
        <p:spPr>
          <a:xfrm>
            <a:off x="6053277" y="6183472"/>
            <a:ext cx="2475435" cy="65274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smtClean="0">
                <a:solidFill>
                  <a:srgbClr val="FFFF00"/>
                </a:solidFill>
              </a:rPr>
              <a:t>Can’t do.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7391400" y="2542210"/>
            <a:ext cx="896624" cy="328257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8" idx="2"/>
          </p:cNvCxnSpPr>
          <p:nvPr/>
        </p:nvCxnSpPr>
        <p:spPr>
          <a:xfrm>
            <a:off x="2544727" y="2449997"/>
            <a:ext cx="669455" cy="6828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7270987" y="2490295"/>
            <a:ext cx="5134" cy="33674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itle 1"/>
          <p:cNvSpPr txBox="1">
            <a:spLocks/>
          </p:cNvSpPr>
          <p:nvPr/>
        </p:nvSpPr>
        <p:spPr>
          <a:xfrm>
            <a:off x="5257799" y="571838"/>
            <a:ext cx="3753753" cy="7582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If not Normal,</a:t>
            </a:r>
            <a:endParaRPr lang="en-US" sz="2400" b="1" dirty="0" smtClean="0"/>
          </a:p>
          <a:p>
            <a:r>
              <a:rPr lang="en-US" sz="2400" b="1">
                <a:solidFill>
                  <a:srgbClr val="FFFF00"/>
                </a:solidFill>
              </a:rPr>
              <a:t>summarize by </a:t>
            </a:r>
            <a:r>
              <a:rPr lang="en-US" sz="2400" b="1" smtClean="0">
                <a:solidFill>
                  <a:srgbClr val="FFFF00"/>
                </a:solidFill>
              </a:rPr>
              <a:t>median</a:t>
            </a:r>
            <a:r>
              <a:rPr lang="en-US" sz="2400" b="1">
                <a:solidFill>
                  <a:srgbClr val="FFFF00"/>
                </a:solidFill>
              </a:rPr>
              <a:t>, </a:t>
            </a:r>
            <a:r>
              <a:rPr lang="en-US" sz="2400" b="1" smtClean="0">
                <a:solidFill>
                  <a:srgbClr val="FFFF00"/>
                </a:solidFill>
              </a:rPr>
              <a:t>IQR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16696" y="579844"/>
            <a:ext cx="3792349" cy="7502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304800" y="571839"/>
            <a:ext cx="4381499" cy="7582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If Normal,</a:t>
            </a:r>
            <a:endParaRPr lang="en-US" sz="2400" b="1" dirty="0" smtClean="0"/>
          </a:p>
          <a:p>
            <a:r>
              <a:rPr lang="en-US" sz="2400" b="1" smtClean="0">
                <a:solidFill>
                  <a:srgbClr val="FFFF00"/>
                </a:solidFill>
              </a:rPr>
              <a:t>summarize by mean, SD, CV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9599" y="571838"/>
            <a:ext cx="3716813" cy="758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693374" y="1330076"/>
            <a:ext cx="1155226" cy="11199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Two Groups:</a:t>
            </a:r>
            <a:endParaRPr lang="en-US" sz="2000" b="1" dirty="0" smtClean="0"/>
          </a:p>
          <a:p>
            <a:r>
              <a:rPr lang="en-US" sz="1800" b="1" i="1">
                <a:solidFill>
                  <a:srgbClr val="FFFF00"/>
                </a:solidFill>
              </a:rPr>
              <a:t>Wilcoxon </a:t>
            </a:r>
            <a:r>
              <a:rPr lang="en-US" sz="1800" b="1" i="1" smtClean="0">
                <a:solidFill>
                  <a:srgbClr val="FFFF00"/>
                </a:solidFill>
              </a:rPr>
              <a:t>rank sum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693373" y="1351017"/>
            <a:ext cx="1141673" cy="12176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7848599" y="1330076"/>
            <a:ext cx="1212057" cy="12386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&gt; Two Groups:</a:t>
            </a:r>
          </a:p>
          <a:p>
            <a:r>
              <a:rPr lang="en-US" sz="1800" b="1" i="1" dirty="0" smtClean="0">
                <a:solidFill>
                  <a:srgbClr val="FFFF00"/>
                </a:solidFill>
              </a:rPr>
              <a:t>cu1way (</a:t>
            </a:r>
            <a:r>
              <a:rPr lang="en-US" sz="1800" b="1" i="1" dirty="0" err="1" smtClean="0">
                <a:solidFill>
                  <a:srgbClr val="FFFF00"/>
                </a:solidFill>
              </a:rPr>
              <a:t>ebars</a:t>
            </a:r>
            <a:r>
              <a:rPr lang="en-US" sz="1800" b="1" i="1" dirty="0" smtClean="0">
                <a:solidFill>
                  <a:srgbClr val="FFFF00"/>
                </a:solidFill>
              </a:rPr>
              <a:t>=4</a:t>
            </a:r>
            <a:r>
              <a:rPr lang="en-US" sz="1800" b="1" i="1" dirty="0" smtClean="0">
                <a:solidFill>
                  <a:srgbClr val="FFFF00"/>
                </a:solidFill>
              </a:rPr>
              <a:t>)</a:t>
            </a:r>
            <a:endParaRPr lang="en-US" sz="1800" b="1" i="1" dirty="0" smtClean="0">
              <a:solidFill>
                <a:srgbClr val="FFFF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48600" y="1347046"/>
            <a:ext cx="1219200" cy="12216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4876800" y="1351017"/>
            <a:ext cx="1816572" cy="41902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One Group</a:t>
            </a:r>
            <a:r>
              <a:rPr lang="en-US" sz="2000" b="1"/>
              <a:t>:</a:t>
            </a:r>
          </a:p>
          <a:p>
            <a:r>
              <a:rPr lang="en-US" sz="1800" b="1" i="1" smtClean="0"/>
              <a:t>n</a:t>
            </a:r>
            <a:r>
              <a:rPr lang="en-US" sz="1800" b="1" smtClean="0"/>
              <a:t>=1 </a:t>
            </a:r>
            <a:r>
              <a:rPr lang="en-US" sz="1800" b="1"/>
              <a:t>subject?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percentile</a:t>
            </a:r>
            <a:endParaRPr lang="en-US" sz="1800" b="1" i="1">
              <a:solidFill>
                <a:srgbClr val="FFFF00"/>
              </a:solidFill>
            </a:endParaRPr>
          </a:p>
          <a:p>
            <a:r>
              <a:rPr lang="en-US" sz="1800" b="1" i="1" smtClean="0"/>
              <a:t>n</a:t>
            </a:r>
            <a:r>
              <a:rPr lang="en-US" sz="1800" b="1" smtClean="0"/>
              <a:t>&gt;1?</a:t>
            </a:r>
            <a:endParaRPr lang="en-US" sz="1800" b="1"/>
          </a:p>
          <a:p>
            <a:r>
              <a:rPr lang="en-US" sz="1800" b="1" i="1">
                <a:solidFill>
                  <a:srgbClr val="FFFF00"/>
                </a:solidFill>
              </a:rPr>
              <a:t>Wilcoxon </a:t>
            </a:r>
            <a:endParaRPr lang="en-US" sz="1800" b="1" i="1" smtClean="0">
              <a:solidFill>
                <a:srgbClr val="FFFF00"/>
              </a:solidFill>
            </a:endParaRPr>
          </a:p>
          <a:p>
            <a:r>
              <a:rPr lang="en-US" sz="1800" b="1" i="1" smtClean="0">
                <a:solidFill>
                  <a:srgbClr val="FFFF00"/>
                </a:solidFill>
              </a:rPr>
              <a:t>signed rank 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vs pop.median</a:t>
            </a:r>
            <a:endParaRPr lang="en-US" sz="1800" b="1" i="1">
              <a:solidFill>
                <a:srgbClr val="FFFF00"/>
              </a:solidFill>
            </a:endParaRPr>
          </a:p>
          <a:p>
            <a:r>
              <a:rPr lang="en-US" sz="1800" b="1" smtClean="0"/>
              <a:t>&gt;1 Variable?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Spearman</a:t>
            </a:r>
          </a:p>
          <a:p>
            <a:r>
              <a:rPr lang="en-US" sz="1800" b="1" smtClean="0"/>
              <a:t>2-Tx Crossover</a:t>
            </a:r>
            <a:r>
              <a:rPr lang="en-US" sz="1800" b="1"/>
              <a:t>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Wilcoxon 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signed rank</a:t>
            </a:r>
          </a:p>
          <a:p>
            <a:r>
              <a:rPr lang="en-US" sz="1800" b="1" smtClean="0"/>
              <a:t>&gt;2-Tx </a:t>
            </a:r>
            <a:r>
              <a:rPr lang="en-US" sz="1800" b="1"/>
              <a:t>Crossover?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Friedman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76800" y="1352762"/>
            <a:ext cx="1816573" cy="41885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3245843" y="1338368"/>
            <a:ext cx="1440456" cy="111162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2000" b="1" smtClean="0"/>
              <a:t>&gt; Two Groups: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1800" b="1" i="1">
                <a:solidFill>
                  <a:srgbClr val="FFFF00"/>
                </a:solidFill>
              </a:rPr>
              <a:t>c</a:t>
            </a:r>
            <a:r>
              <a:rPr lang="en-US" sz="1800" b="1" i="1" smtClean="0">
                <a:solidFill>
                  <a:srgbClr val="FFFF00"/>
                </a:solidFill>
              </a:rPr>
              <a:t>u1way (ebars=1-3)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184455" y="1336630"/>
            <a:ext cx="1501844" cy="1099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84219" y="1331083"/>
            <a:ext cx="1813637" cy="141613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One Group:</a:t>
            </a:r>
          </a:p>
          <a:p>
            <a:r>
              <a:rPr lang="en-US" sz="1800" b="1" i="1" smtClean="0"/>
              <a:t>n</a:t>
            </a:r>
            <a:r>
              <a:rPr lang="en-US" sz="1800" b="1" smtClean="0"/>
              <a:t>=1? </a:t>
            </a:r>
            <a:r>
              <a:rPr lang="en-US" sz="1800" b="1" i="1" smtClean="0">
                <a:solidFill>
                  <a:srgbClr val="FFFF00"/>
                </a:solidFill>
              </a:rPr>
              <a:t>z-score</a:t>
            </a:r>
          </a:p>
          <a:p>
            <a:r>
              <a:rPr lang="en-US" sz="1800" b="1" i="1" smtClean="0"/>
              <a:t>n</a:t>
            </a:r>
            <a:r>
              <a:rPr lang="en-US" sz="1800" b="1" smtClean="0"/>
              <a:t>&gt;1? </a:t>
            </a:r>
            <a:r>
              <a:rPr lang="en-US" sz="1800" b="1" i="1" smtClean="0">
                <a:solidFill>
                  <a:srgbClr val="FFFF00"/>
                </a:solidFill>
              </a:rPr>
              <a:t>1-sample t 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vs pop.mean</a:t>
            </a:r>
            <a:endParaRPr lang="en-US" sz="1800" b="1" i="1" dirty="0" smtClean="0">
              <a:solidFill>
                <a:srgbClr val="FFFF00"/>
              </a:solidFill>
            </a:endParaRPr>
          </a:p>
          <a:p>
            <a:r>
              <a:rPr lang="en-US" sz="1800" b="1"/>
              <a:t>&gt;1 </a:t>
            </a:r>
            <a:r>
              <a:rPr lang="en-US" sz="1800" b="1" smtClean="0"/>
              <a:t>Var? </a:t>
            </a:r>
            <a:r>
              <a:rPr lang="en-US" sz="1800" b="1" i="1" smtClean="0">
                <a:solidFill>
                  <a:srgbClr val="FFFF00"/>
                </a:solidFill>
              </a:rPr>
              <a:t>Pearson</a:t>
            </a:r>
            <a:endParaRPr lang="en-US" sz="1800" b="1" i="1">
              <a:solidFill>
                <a:srgbClr val="FFFF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4219" y="1331083"/>
            <a:ext cx="1820781" cy="14161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5785086" y="5541290"/>
            <a:ext cx="1225314" cy="31648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96778" y="571000"/>
            <a:ext cx="0" cy="497029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1"/>
          <p:cNvSpPr txBox="1">
            <a:spLocks/>
          </p:cNvSpPr>
          <p:nvPr/>
        </p:nvSpPr>
        <p:spPr>
          <a:xfrm>
            <a:off x="5257798" y="5857775"/>
            <a:ext cx="3802857" cy="4298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What If Other Factors</a:t>
            </a:r>
            <a:r>
              <a:rPr lang="en-US" sz="2000" b="1" smtClean="0"/>
              <a:t>, Covariates?</a:t>
            </a: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1981201" y="1330075"/>
            <a:ext cx="1203254" cy="105803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Two Groups:</a:t>
            </a:r>
            <a:endParaRPr lang="en-US" sz="2000" b="1" dirty="0" smtClean="0"/>
          </a:p>
          <a:p>
            <a:r>
              <a:rPr lang="en-US" sz="1800" b="1" i="1" smtClean="0">
                <a:solidFill>
                  <a:srgbClr val="FFFF00"/>
                </a:solidFill>
              </a:rPr>
              <a:t>unpaired t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05000" y="1338368"/>
            <a:ext cx="1279454" cy="11116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3214184" y="2436598"/>
            <a:ext cx="558384" cy="72210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14182" y="3267557"/>
            <a:ext cx="14454" cy="16592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2431820" y="4852861"/>
            <a:ext cx="2493249" cy="178665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smtClean="0"/>
              <a:t>2 factors? </a:t>
            </a:r>
            <a:r>
              <a:rPr lang="en-US" sz="2000" b="1" i="1">
                <a:solidFill>
                  <a:srgbClr val="FFFF00"/>
                </a:solidFill>
              </a:rPr>
              <a:t>c</a:t>
            </a:r>
            <a:r>
              <a:rPr lang="en-US" sz="2000" b="1" i="1" smtClean="0">
                <a:solidFill>
                  <a:srgbClr val="FFFF00"/>
                </a:solidFill>
              </a:rPr>
              <a:t>u2way</a:t>
            </a:r>
          </a:p>
          <a:p>
            <a:r>
              <a:rPr lang="en-US" sz="2000" b="1" smtClean="0"/>
              <a:t>1 factor+1 covariate? </a:t>
            </a:r>
          </a:p>
          <a:p>
            <a:r>
              <a:rPr lang="en-US" sz="2000" b="1" i="1" smtClean="0">
                <a:solidFill>
                  <a:srgbClr val="FFFF00"/>
                </a:solidFill>
              </a:rPr>
              <a:t>cucov1way </a:t>
            </a:r>
          </a:p>
          <a:p>
            <a:r>
              <a:rPr lang="en-US" sz="2000" b="1" smtClean="0"/>
              <a:t>2 factors+1 </a:t>
            </a:r>
            <a:r>
              <a:rPr lang="en-US" sz="2000" b="1"/>
              <a:t>covariate? </a:t>
            </a:r>
          </a:p>
          <a:p>
            <a:r>
              <a:rPr lang="en-US" sz="2000" b="1" i="1" smtClean="0">
                <a:solidFill>
                  <a:srgbClr val="FFFF00"/>
                </a:solidFill>
              </a:rPr>
              <a:t>cucov2way </a:t>
            </a:r>
            <a:endParaRPr lang="en-US" sz="2000" b="1" i="1">
              <a:solidFill>
                <a:srgbClr val="FFFF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474428" y="4936216"/>
            <a:ext cx="2314592" cy="17452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241321" y="4936217"/>
            <a:ext cx="1101545" cy="1227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25735" y="4578466"/>
            <a:ext cx="4394459" cy="491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What If Other Factors</a:t>
            </a:r>
            <a:r>
              <a:rPr lang="en-US" sz="2000" b="1" smtClean="0"/>
              <a:t>, Covariates?</a:t>
            </a:r>
            <a:endParaRPr lang="en-US" sz="2000" b="1" i="1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63490" y="4273398"/>
            <a:ext cx="0" cy="9308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 txBox="1">
            <a:spLocks/>
          </p:cNvSpPr>
          <p:nvPr/>
        </p:nvSpPr>
        <p:spPr>
          <a:xfrm>
            <a:off x="-28687" y="4958683"/>
            <a:ext cx="1238008" cy="168083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smtClean="0"/>
          </a:p>
          <a:p>
            <a:r>
              <a:rPr lang="en-US" sz="1800" b="1" smtClean="0"/>
              <a:t>Calculate change; </a:t>
            </a:r>
          </a:p>
          <a:p>
            <a:r>
              <a:rPr lang="en-US" sz="1800" b="1" i="1">
                <a:solidFill>
                  <a:srgbClr val="FFFF00"/>
                </a:solidFill>
              </a:rPr>
              <a:t>cu2way </a:t>
            </a:r>
            <a:r>
              <a:rPr lang="en-US" sz="1800" b="1" smtClean="0"/>
              <a:t>etc as on right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1105045" y="3403865"/>
            <a:ext cx="1238008" cy="12086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mtClean="0"/>
              <a:t>&gt;2-Tx </a:t>
            </a:r>
            <a:r>
              <a:rPr lang="en-US" sz="1800" b="1"/>
              <a:t>Crossover?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curepmeas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5735" y="3378090"/>
            <a:ext cx="1101545" cy="12003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563491" y="2747218"/>
            <a:ext cx="551113" cy="64835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135038" y="2746211"/>
            <a:ext cx="610360" cy="6302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194625" y="3376414"/>
            <a:ext cx="1101545" cy="12278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735" y="4935085"/>
            <a:ext cx="1101545" cy="1785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1163763" y="4926792"/>
            <a:ext cx="1238008" cy="12086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b="1" i="1" smtClean="0">
              <a:solidFill>
                <a:srgbClr val="FFFF00"/>
              </a:solidFill>
            </a:endParaRPr>
          </a:p>
          <a:p>
            <a:r>
              <a:rPr lang="en-US" sz="1800" b="1"/>
              <a:t>2 factors</a:t>
            </a:r>
            <a:r>
              <a:rPr lang="en-US" sz="1800" b="1" smtClean="0"/>
              <a:t>?</a:t>
            </a:r>
          </a:p>
          <a:p>
            <a:r>
              <a:rPr lang="en-US" sz="1800" b="1" i="1" smtClean="0">
                <a:solidFill>
                  <a:srgbClr val="FFFF00"/>
                </a:solidFill>
              </a:rPr>
              <a:t>curepmeas</a:t>
            </a: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-55514" y="3431177"/>
            <a:ext cx="1239880" cy="11472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mtClean="0"/>
              <a:t>2-Tx </a:t>
            </a:r>
            <a:r>
              <a:rPr lang="en-US" sz="1800" b="1"/>
              <a:t>Crossover?</a:t>
            </a:r>
          </a:p>
          <a:p>
            <a:r>
              <a:rPr lang="en-US" sz="1800" b="1" i="1">
                <a:solidFill>
                  <a:srgbClr val="FFFF00"/>
                </a:solidFill>
              </a:rPr>
              <a:t>paired t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724049" y="4502976"/>
            <a:ext cx="0" cy="7012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1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2" grpId="0"/>
      <p:bldP spid="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25540" y="980359"/>
          <a:ext cx="3312368" cy="118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1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r>
                        <a:rPr lang="en-US" baseline="0" dirty="0" smtClean="0"/>
                        <a:t> Factor Low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5649" y="0"/>
            <a:ext cx="8972151" cy="4924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Extending 2x2 </a:t>
            </a:r>
            <a:r>
              <a:rPr lang="en-US" sz="3200" b="1" dirty="0" smtClean="0"/>
              <a:t>Analysis</a:t>
            </a:r>
            <a:endParaRPr lang="en-US" sz="32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72992" y="2708920"/>
            <a:ext cx="3622208" cy="12311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Time to </a:t>
            </a:r>
            <a:r>
              <a:rPr lang="en-US" sz="3200" b="1" dirty="0" err="1" smtClean="0"/>
              <a:t>Caseness</a:t>
            </a:r>
            <a:r>
              <a:rPr lang="en-US" sz="3200" b="1" dirty="0" smtClean="0"/>
              <a:t>?</a:t>
            </a:r>
          </a:p>
          <a:p>
            <a:r>
              <a:rPr lang="en-US" sz="3200" b="1" dirty="0" smtClean="0"/>
              <a:t>Censored Data?</a:t>
            </a:r>
            <a:endParaRPr lang="en-US" sz="3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8096" y="2708920"/>
            <a:ext cx="3622208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What If &gt;1 Factor?</a:t>
            </a:r>
            <a:endParaRPr lang="en-US" sz="3200" b="1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72992" y="4027720"/>
            <a:ext cx="4119488" cy="12086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Kaplan-Meier Analysis</a:t>
            </a:r>
          </a:p>
          <a:p>
            <a:r>
              <a:rPr lang="en-US" sz="3200" b="1" i="1" smtClean="0">
                <a:solidFill>
                  <a:srgbClr val="FFFF00"/>
                </a:solidFill>
              </a:rPr>
              <a:t>cukm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5296" y="5500688"/>
            <a:ext cx="8637184" cy="1357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i="1" dirty="0" smtClean="0"/>
              <a:t>If &gt;1 factor AND time </a:t>
            </a:r>
            <a:r>
              <a:rPr lang="en-US" sz="3500" b="1" i="1" smtClean="0"/>
              <a:t>to caseness</a:t>
            </a:r>
            <a:endParaRPr lang="en-US" sz="3500" b="1" i="1" dirty="0" smtClean="0"/>
          </a:p>
          <a:p>
            <a:r>
              <a:rPr lang="en-US" sz="3500" b="1" dirty="0"/>
              <a:t>Cox Proportional </a:t>
            </a:r>
            <a:r>
              <a:rPr lang="en-US" sz="3500" b="1"/>
              <a:t>Hazards </a:t>
            </a:r>
            <a:r>
              <a:rPr lang="en-US" sz="3500" b="1" smtClean="0"/>
              <a:t>Modeling</a:t>
            </a:r>
          </a:p>
          <a:p>
            <a:r>
              <a:rPr lang="en-US" sz="3500" b="1" i="1" smtClean="0">
                <a:solidFill>
                  <a:srgbClr val="FFFF00"/>
                </a:solidFill>
              </a:rPr>
              <a:t>cucox</a:t>
            </a:r>
            <a:endParaRPr lang="en-US" sz="3500" b="1" i="1">
              <a:solidFill>
                <a:srgbClr val="FFFF00"/>
              </a:solidFill>
            </a:endParaRPr>
          </a:p>
          <a:p>
            <a:endParaRPr lang="en-US" sz="3500" b="1" i="1" dirty="0">
              <a:solidFill>
                <a:srgbClr val="FFFF00"/>
              </a:solidFill>
            </a:endParaRPr>
          </a:p>
          <a:p>
            <a:endParaRPr lang="en-US" sz="3100" b="1" i="1" dirty="0">
              <a:solidFill>
                <a:srgbClr val="FFFF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77000" y="3674888"/>
            <a:ext cx="0" cy="516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13848" y="3112475"/>
            <a:ext cx="0" cy="1078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95649" y="4027720"/>
            <a:ext cx="4247751" cy="12086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Logistic Regression</a:t>
            </a:r>
          </a:p>
          <a:p>
            <a:r>
              <a:rPr lang="en-US" sz="3200" b="1" i="1" smtClean="0">
                <a:solidFill>
                  <a:srgbClr val="FFFF00"/>
                </a:solidFill>
              </a:rPr>
              <a:t>culogist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066400" y="2204864"/>
            <a:ext cx="1811104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32040" y="2204864"/>
            <a:ext cx="1440160" cy="648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13848" y="5085184"/>
            <a:ext cx="248614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499992" y="5085184"/>
            <a:ext cx="233274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754" y="434640"/>
            <a:ext cx="3397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biomath.net/stat/,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242589" y="414033"/>
            <a:ext cx="4830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cu1way,cu2way,curepmeas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/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11" y="1"/>
            <a:ext cx="8686800" cy="457200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FFFF00"/>
                </a:solidFill>
              </a:rPr>
              <a:t>11 </a:t>
            </a:r>
            <a:r>
              <a:rPr lang="en-US" sz="2800" b="1">
                <a:solidFill>
                  <a:srgbClr val="FFFF00"/>
                </a:solidFill>
              </a:rPr>
              <a:t>useful </a:t>
            </a:r>
            <a:r>
              <a:rPr lang="en-US" sz="2800" b="1" i="1">
                <a:solidFill>
                  <a:srgbClr val="FFFF00"/>
                </a:solidFill>
              </a:rPr>
              <a:t>cufunctions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" y="432100"/>
            <a:ext cx="9053623" cy="6096000"/>
          </a:xfrm>
        </p:spPr>
        <p:txBody>
          <a:bodyPr>
            <a:noAutofit/>
          </a:bodyPr>
          <a:lstStyle/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800" b="1" i="1" dirty="0" err="1" smtClean="0">
                <a:solidFill>
                  <a:srgbClr val="FFFF00"/>
                </a:solidFill>
              </a:rPr>
              <a:t>curead</a:t>
            </a:r>
            <a:r>
              <a:rPr lang="en-US" sz="2800" b="1" i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–  </a:t>
            </a:r>
            <a:r>
              <a:rPr lang="en-US" sz="2800" b="1" dirty="0" smtClean="0">
                <a:solidFill>
                  <a:schemeClr val="tx1"/>
                </a:solidFill>
              </a:rPr>
              <a:t>read data (remember to </a:t>
            </a:r>
            <a:r>
              <a:rPr lang="en-US" sz="2800" b="1" i="1" dirty="0" smtClean="0">
                <a:solidFill>
                  <a:srgbClr val="FFFF00"/>
                </a:solidFill>
              </a:rPr>
              <a:t>attach </a:t>
            </a:r>
            <a:r>
              <a:rPr lang="en-US" sz="2800" b="1" dirty="0">
                <a:solidFill>
                  <a:schemeClr val="tx1"/>
                </a:solidFill>
              </a:rPr>
              <a:t>for</a:t>
            </a:r>
            <a:r>
              <a:rPr lang="en-US" sz="2800" b="1" i="1" dirty="0" smtClean="0">
                <a:solidFill>
                  <a:srgbClr val="FFFF00"/>
                </a:solidFill>
              </a:rPr>
              <a:t> 2-6,10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cutable1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– </a:t>
            </a:r>
            <a:r>
              <a:rPr lang="en-US" sz="2800" b="1" dirty="0">
                <a:solidFill>
                  <a:schemeClr val="tx1"/>
                </a:solidFill>
              </a:rPr>
              <a:t>summary statistics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cu1way</a:t>
            </a:r>
            <a:r>
              <a:rPr lang="en-US" sz="2800" b="1" dirty="0" smtClean="0">
                <a:solidFill>
                  <a:schemeClr val="tx1"/>
                </a:solidFill>
              </a:rPr>
              <a:t> –  one factor - one-way </a:t>
            </a:r>
            <a:r>
              <a:rPr lang="en-US" sz="2800" b="1" dirty="0" err="1" smtClean="0">
                <a:solidFill>
                  <a:schemeClr val="tx1"/>
                </a:solidFill>
              </a:rPr>
              <a:t>anova</a:t>
            </a:r>
            <a:r>
              <a:rPr lang="en-US" sz="2800" b="1" dirty="0" smtClean="0">
                <a:solidFill>
                  <a:schemeClr val="tx1"/>
                </a:solidFill>
              </a:rPr>
              <a:t> (generalizing unpaired t, Wilcoxon), contingency tables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cu2way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</a:rPr>
              <a:t>2 factors - two-way </a:t>
            </a:r>
            <a:r>
              <a:rPr lang="en-US" sz="2800" b="1" dirty="0" err="1" smtClean="0">
                <a:solidFill>
                  <a:schemeClr val="tx1"/>
                </a:solidFill>
              </a:rPr>
              <a:t>anova</a:t>
            </a:r>
            <a:r>
              <a:rPr lang="en-US" sz="2800" b="1" dirty="0" smtClean="0">
                <a:solidFill>
                  <a:schemeClr val="tx1"/>
                </a:solidFill>
              </a:rPr>
              <a:t>, contingency </a:t>
            </a:r>
            <a:r>
              <a:rPr lang="en-US" sz="2800" b="1" dirty="0">
                <a:solidFill>
                  <a:schemeClr val="tx1"/>
                </a:solidFill>
              </a:rPr>
              <a:t>tables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cucov1way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–  one factor with a continuous covariate (analysis of covariance, </a:t>
            </a:r>
            <a:r>
              <a:rPr lang="en-US" sz="2800" b="1" dirty="0" err="1" smtClean="0">
                <a:solidFill>
                  <a:schemeClr val="tx1"/>
                </a:solidFill>
              </a:rPr>
              <a:t>ancova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cucov2way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–  </a:t>
            </a:r>
            <a:r>
              <a:rPr lang="en-US" sz="2800" b="1" dirty="0" smtClean="0">
                <a:solidFill>
                  <a:schemeClr val="tx1"/>
                </a:solidFill>
              </a:rPr>
              <a:t>two factors </a:t>
            </a:r>
            <a:r>
              <a:rPr lang="en-US" sz="2800" b="1" dirty="0">
                <a:solidFill>
                  <a:schemeClr val="tx1"/>
                </a:solidFill>
              </a:rPr>
              <a:t>with a continuous covariate (analysis of covariance, </a:t>
            </a:r>
            <a:r>
              <a:rPr lang="en-US" sz="2800" b="1" dirty="0" err="1">
                <a:solidFill>
                  <a:schemeClr val="tx1"/>
                </a:solidFill>
              </a:rPr>
              <a:t>ancova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en-US" sz="2800" b="1" i="1" dirty="0" err="1" smtClean="0">
                <a:solidFill>
                  <a:srgbClr val="FFFF00"/>
                </a:solidFill>
              </a:rPr>
              <a:t>curepmeas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– one factor, repeated within subject (generalizing paired </a:t>
            </a: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</a:rPr>
              <a:t>), </a:t>
            </a:r>
            <a:r>
              <a:rPr lang="en-US" sz="2800" b="1" dirty="0">
                <a:solidFill>
                  <a:schemeClr val="tx1"/>
                </a:solidFill>
              </a:rPr>
              <a:t>possible </a:t>
            </a: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800" b="1" dirty="0" smtClean="0">
                <a:solidFill>
                  <a:schemeClr val="tx1"/>
                </a:solidFill>
              </a:rPr>
              <a:t>, possible covariates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err="1">
                <a:solidFill>
                  <a:srgbClr val="FFFF00"/>
                </a:solidFill>
              </a:rPr>
              <a:t>cumreg</a:t>
            </a:r>
            <a:r>
              <a:rPr lang="en-US" sz="2800" b="1" i="1" dirty="0">
                <a:solidFill>
                  <a:schemeClr val="tx1"/>
                </a:solidFill>
              </a:rPr>
              <a:t> – </a:t>
            </a:r>
            <a:r>
              <a:rPr lang="en-US" sz="2800" b="1" dirty="0">
                <a:solidFill>
                  <a:schemeClr val="tx1"/>
                </a:solidFill>
              </a:rPr>
              <a:t>multiple regression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err="1" smtClean="0">
                <a:solidFill>
                  <a:srgbClr val="FFFF00"/>
                </a:solidFill>
              </a:rPr>
              <a:t>culogist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– </a:t>
            </a:r>
            <a:r>
              <a:rPr lang="en-US" sz="2800" b="1" dirty="0">
                <a:solidFill>
                  <a:schemeClr val="tx1"/>
                </a:solidFill>
              </a:rPr>
              <a:t>logistic </a:t>
            </a:r>
            <a:r>
              <a:rPr lang="en-US" sz="2800" b="1" dirty="0" smtClean="0">
                <a:solidFill>
                  <a:schemeClr val="tx1"/>
                </a:solidFill>
              </a:rPr>
              <a:t>regression, summary table, ROC </a:t>
            </a:r>
            <a:endParaRPr lang="en-US" sz="2800" b="1" dirty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err="1">
                <a:solidFill>
                  <a:srgbClr val="FFFF00"/>
                </a:solidFill>
              </a:rPr>
              <a:t>cukm</a:t>
            </a:r>
            <a:r>
              <a:rPr lang="en-US" sz="2800" b="1" i="1" dirty="0">
                <a:solidFill>
                  <a:schemeClr val="tx1"/>
                </a:solidFill>
              </a:rPr>
              <a:t> – </a:t>
            </a:r>
            <a:r>
              <a:rPr lang="en-US" sz="2800" b="1" dirty="0">
                <a:solidFill>
                  <a:schemeClr val="tx1"/>
                </a:solidFill>
              </a:rPr>
              <a:t>Kaplan-Meier </a:t>
            </a:r>
            <a:r>
              <a:rPr lang="en-US" sz="2800" b="1" dirty="0" smtClean="0">
                <a:solidFill>
                  <a:schemeClr val="tx1"/>
                </a:solidFill>
              </a:rPr>
              <a:t>analysis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sz="2800" b="1" i="1" dirty="0" err="1" smtClean="0">
                <a:solidFill>
                  <a:srgbClr val="FFFF00"/>
                </a:solidFill>
              </a:rPr>
              <a:t>cucox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</a:rPr>
              <a:t>Cox modeling (best model found for 7,8,9,11)</a:t>
            </a:r>
          </a:p>
        </p:txBody>
      </p:sp>
    </p:spTree>
    <p:extLst>
      <p:ext uri="{BB962C8B-B14F-4D97-AF65-F5344CB8AC3E}">
        <p14:creationId xmlns:p14="http://schemas.microsoft.com/office/powerpoint/2010/main" val="24192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These slides are best viewed in Slide Show Mode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21721</TotalTime>
  <Words>326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11 useful cufunctions</vt:lpstr>
      <vt:lpstr>These slides are best viewed in Slide Show Mode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in Biostatistics</dc:title>
  <dc:creator>Columbia University</dc:creator>
  <cp:lastModifiedBy>Sekhar Ramakrishnan</cp:lastModifiedBy>
  <cp:revision>594</cp:revision>
  <cp:lastPrinted>2018-07-07T01:29:18Z</cp:lastPrinted>
  <dcterms:created xsi:type="dcterms:W3CDTF">2013-01-22T00:26:06Z</dcterms:created>
  <dcterms:modified xsi:type="dcterms:W3CDTF">2021-02-17T05:30:01Z</dcterms:modified>
</cp:coreProperties>
</file>